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4"/>
  </p:sldMasterIdLst>
  <p:notesMasterIdLst>
    <p:notesMasterId r:id="rId19"/>
  </p:notesMasterIdLst>
  <p:sldIdLst>
    <p:sldId id="256" r:id="rId5"/>
    <p:sldId id="258" r:id="rId6"/>
    <p:sldId id="275" r:id="rId7"/>
    <p:sldId id="286" r:id="rId8"/>
    <p:sldId id="288" r:id="rId9"/>
    <p:sldId id="307" r:id="rId10"/>
    <p:sldId id="306" r:id="rId11"/>
    <p:sldId id="305" r:id="rId12"/>
    <p:sldId id="303" r:id="rId13"/>
    <p:sldId id="291" r:id="rId14"/>
    <p:sldId id="304" r:id="rId15"/>
    <p:sldId id="309" r:id="rId16"/>
    <p:sldId id="269" r:id="rId17"/>
    <p:sldId id="300" r:id="rId18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20"/>
      <p:bold r:id="rId21"/>
      <p:italic r:id="rId22"/>
      <p:boldItalic r:id="rId23"/>
    </p:embeddedFont>
    <p:embeddedFont>
      <p:font typeface="Barlow Semi Condensed Medium" panose="00000606000000000000" pitchFamily="2" charset="0"/>
      <p:regular r:id="rId24"/>
      <p:bold r:id="rId25"/>
      <p:italic r:id="rId26"/>
      <p:bold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Fjalla One" panose="02000506040000020004" pitchFamily="2" charset="0"/>
      <p:regular r:id="rId32"/>
    </p:embeddedFont>
    <p:embeddedFont>
      <p:font typeface="Roboto Condensed Light" panose="02000000000000000000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E85AED-C5D8-463C-9771-F62F13075559}" v="483" dt="2024-01-03T12:53:39.017"/>
    <p1510:client id="{CBDFC046-F5F7-4C60-B071-88400A58CA1E}" v="59" dt="2024-01-03T17:12:50.798"/>
  </p1510:revLst>
</p1510:revInfo>
</file>

<file path=ppt/tableStyles.xml><?xml version="1.0" encoding="utf-8"?>
<a:tblStyleLst xmlns:a="http://schemas.openxmlformats.org/drawingml/2006/main" def="{27B5AE7D-42AF-4186-834F-AA1F126D6EAC}">
  <a:tblStyle styleId="{27B5AE7D-42AF-4186-834F-AA1F126D6E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9" Type="http://schemas.microsoft.com/office/2015/10/relationships/revisionInfo" Target="revisionInfo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6173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6486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680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" name="Google Shape;2636;g8714a43093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" name="Google Shape;2637;g8714a43093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3789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5857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743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330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386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33455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" name="Google Shape;3157;g8714a43093_3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" name="Google Shape;3158;g8714a43093_3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1601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913" name="Google Shape;913;p19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4" name="Google Shape;914;p19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6" name="Google Shape;916;p1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1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1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CUSTOM_11"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88" name="Google Shape;988;p20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90" name="Google Shape;990;p20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6" name="Google Shape;996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Google Shape;1026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CUSTOM_13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21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5" name="Google Shape;1085;p21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6" name="Google Shape;1086;p21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7" name="Google Shape;1087;p21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8" name="Google Shape;1088;p21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9" name="Google Shape;1089;p21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CUSTOM_14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2" name="Google Shape;1092;p22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093" name="Google Shape;1093;p2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" name="Google Shape;1133;p22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4" name="Google Shape;1134;p22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5" name="Google Shape;1135;p22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6" name="Google Shape;1136;p22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7" name="Google Shape;1137;p22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8" name="Google Shape;1138;p22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2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5"/>
          <p:cNvSpPr txBox="1">
            <a:spLocks noGrp="1"/>
          </p:cNvSpPr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cxnSp>
        <p:nvCxnSpPr>
          <p:cNvPr id="1228" name="Google Shape;1228;p2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9" name="Google Shape;1229;p25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0" name="Google Shape;1230;p2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1" name="Google Shape;1231;p2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232" name="Google Shape;1232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2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239" name="Google Shape;1239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" name="Google Shape;1243;p25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25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25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25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25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25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2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250" name="Google Shape;1250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254" name="Google Shape;125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258" name="Google Shape;125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61" name="Google Shape;1261;p2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2" name="Google Shape;1262;p25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63" name="Google Shape;1263;p2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264" name="Google Shape;1264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2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271" name="Google Shape;1271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" name="Google Shape;1275;p2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276" name="Google Shape;1276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" name="Google Shape;1280;p2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281" name="Google Shape;1281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" name="Google Shape;1284;p2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285" name="Google Shape;1285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2" name="Google Shape;1292;p2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2"/>
          <p:cNvSpPr txBox="1">
            <a:spLocks noGrp="1"/>
          </p:cNvSpPr>
          <p:nvPr>
            <p:ph type="body" idx="1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1" name="Google Shape;1621;p32"/>
          <p:cNvSpPr txBox="1">
            <a:spLocks noGrp="1"/>
          </p:cNvSpPr>
          <p:nvPr>
            <p:ph type="body" idx="2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2" name="Google Shape;1622;p32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3" name="Google Shape;1623;p3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3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5" name="Google Shape;1625;p3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42" name="Google Shape;1642;p3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43" name="Google Shape;1643;p3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3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3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0" name="Google Shape;1660;p3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3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8" name="Google Shape;1668;p3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3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76" name="Google Shape;1676;p3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3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8" name="Google Shape;1678;p3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05" name="Google Shape;30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ypescriptlang.org/doc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85942" y="624572"/>
            <a:ext cx="7219441" cy="11390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" sz="4800" b="1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BÁO CÁO ĐỒ ÁN PBL4:</a:t>
            </a:r>
            <a:endParaRPr lang="vi-VN" sz="4800" b="1">
              <a:solidFill>
                <a:schemeClr val="accent4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85942" y="2680290"/>
            <a:ext cx="6216738" cy="27508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150000"/>
              </a:lnSpc>
            </a:pPr>
            <a:r>
              <a:rPr lang="en" sz="23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Giảng viên hướng dẫn:    </a:t>
            </a:r>
            <a:r>
              <a:rPr lang="en" sz="23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ThS. Nguyễn Công Danh</a:t>
            </a:r>
          </a:p>
          <a:p>
            <a:pPr algn="l">
              <a:lnSpc>
                <a:spcPct val="150000"/>
              </a:lnSpc>
            </a:pPr>
            <a:r>
              <a:rPr lang="en" sz="23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Sinh viên thực hiện:	     </a:t>
            </a:r>
            <a:r>
              <a:rPr lang="en" sz="23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Lê Phước Duy</a:t>
            </a:r>
          </a:p>
          <a:p>
            <a:pPr algn="l">
              <a:lnSpc>
                <a:spcPct val="150000"/>
              </a:lnSpc>
            </a:pPr>
            <a:r>
              <a:rPr lang="en" sz="23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     Huỳnh Văn Lộc </a:t>
            </a:r>
          </a:p>
          <a:p>
            <a:pPr algn="l">
              <a:lnSpc>
                <a:spcPct val="150000"/>
              </a:lnSpc>
            </a:pPr>
            <a:endParaRPr lang="en" sz="23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B072F381-ADB6-15F9-33A1-AACFC240F0FA}"/>
              </a:ext>
            </a:extLst>
          </p:cNvPr>
          <p:cNvSpPr txBox="1"/>
          <p:nvPr/>
        </p:nvSpPr>
        <p:spPr>
          <a:xfrm>
            <a:off x="585943" y="1844590"/>
            <a:ext cx="7517278" cy="63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5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WEBSITE CỜ VUA</a:t>
            </a:r>
            <a:endParaRPr lang="vi-VN" sz="3500" b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122" name="Picture 2" descr="Chess Pieces Names, Moves &amp; Values - Chess.com">
            <a:extLst>
              <a:ext uri="{FF2B5EF4-FFF2-40B4-BE49-F238E27FC236}">
                <a16:creationId xmlns:a16="http://schemas.microsoft.com/office/drawing/2014/main" id="{66167CB4-11C1-8D40-37AB-5074ABDAA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5614" y="1727958"/>
            <a:ext cx="1909246" cy="107395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25;p41">
            <a:extLst>
              <a:ext uri="{FF2B5EF4-FFF2-40B4-BE49-F238E27FC236}">
                <a16:creationId xmlns:a16="http://schemas.microsoft.com/office/drawing/2014/main" id="{6C76E6CF-62B7-AEAA-03B2-B67F4125B62B}"/>
              </a:ext>
            </a:extLst>
          </p:cNvPr>
          <p:cNvSpPr txBox="1">
            <a:spLocks/>
          </p:cNvSpPr>
          <p:nvPr/>
        </p:nvSpPr>
        <p:spPr>
          <a:xfrm>
            <a:off x="1178026" y="191093"/>
            <a:ext cx="7356374" cy="76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luận và hướng phát triển</a:t>
            </a:r>
          </a:p>
        </p:txBody>
      </p:sp>
      <p:grpSp>
        <p:nvGrpSpPr>
          <p:cNvPr id="8" name="Google Shape;2314;p43">
            <a:extLst>
              <a:ext uri="{FF2B5EF4-FFF2-40B4-BE49-F238E27FC236}">
                <a16:creationId xmlns:a16="http://schemas.microsoft.com/office/drawing/2014/main" id="{B803ABD9-D04E-310A-BE5C-239B78F5ABFC}"/>
              </a:ext>
            </a:extLst>
          </p:cNvPr>
          <p:cNvGrpSpPr/>
          <p:nvPr/>
        </p:nvGrpSpPr>
        <p:grpSpPr>
          <a:xfrm>
            <a:off x="315917" y="234641"/>
            <a:ext cx="739179" cy="680789"/>
            <a:chOff x="332016" y="148862"/>
            <a:chExt cx="1245900" cy="1245900"/>
          </a:xfrm>
        </p:grpSpPr>
        <p:sp>
          <p:nvSpPr>
            <p:cNvPr id="6" name="Google Shape;2315;p43">
              <a:extLst>
                <a:ext uri="{FF2B5EF4-FFF2-40B4-BE49-F238E27FC236}">
                  <a16:creationId xmlns:a16="http://schemas.microsoft.com/office/drawing/2014/main" id="{63266B92-EF74-8CD4-8261-49D98D000AA2}"/>
                </a:ext>
              </a:extLst>
            </p:cNvPr>
            <p:cNvSpPr/>
            <p:nvPr/>
          </p:nvSpPr>
          <p:spPr>
            <a:xfrm>
              <a:off x="332016" y="148862"/>
              <a:ext cx="1245900" cy="12459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16;p43">
              <a:extLst>
                <a:ext uri="{FF2B5EF4-FFF2-40B4-BE49-F238E27FC236}">
                  <a16:creationId xmlns:a16="http://schemas.microsoft.com/office/drawing/2014/main" id="{C5E0EA3C-5BD5-73A0-0046-E734D8CB876C}"/>
                </a:ext>
              </a:extLst>
            </p:cNvPr>
            <p:cNvSpPr/>
            <p:nvPr/>
          </p:nvSpPr>
          <p:spPr>
            <a:xfrm>
              <a:off x="439866" y="256800"/>
              <a:ext cx="1030200" cy="1030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317;p43">
            <a:extLst>
              <a:ext uri="{FF2B5EF4-FFF2-40B4-BE49-F238E27FC236}">
                <a16:creationId xmlns:a16="http://schemas.microsoft.com/office/drawing/2014/main" id="{91B9384F-D9AF-F3E7-9DC1-743764018004}"/>
              </a:ext>
            </a:extLst>
          </p:cNvPr>
          <p:cNvSpPr txBox="1"/>
          <p:nvPr/>
        </p:nvSpPr>
        <p:spPr>
          <a:xfrm>
            <a:off x="229209" y="430316"/>
            <a:ext cx="912593" cy="286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Barlow Semi Condensed Medium"/>
              </a:rPr>
              <a:t>05</a:t>
            </a:r>
            <a:endParaRPr lang="vi-VN">
              <a:solidFill>
                <a:schemeClr val="l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E8CD1C-39E3-2EE6-957F-46ABF74C2E65}"/>
              </a:ext>
            </a:extLst>
          </p:cNvPr>
          <p:cNvSpPr txBox="1"/>
          <p:nvPr/>
        </p:nvSpPr>
        <p:spPr>
          <a:xfrm>
            <a:off x="991110" y="853634"/>
            <a:ext cx="7196400" cy="26398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/>
              <a:buChar char="v"/>
            </a:pPr>
            <a:r>
              <a:rPr lang="en-US" sz="200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sz="200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luận</a:t>
            </a:r>
            <a:r>
              <a:rPr lang="en-US" sz="200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 </a:t>
            </a:r>
            <a:endParaRPr lang="vi-VN" sz="200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Aft>
                <a:spcPts val="100"/>
              </a:spcAft>
              <a:buFont typeface="Calibri"/>
              <a:buChar char="-"/>
            </a:pP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Chương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đáp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nhu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cầu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spcAft>
                <a:spcPts val="100"/>
              </a:spcAft>
              <a:buFont typeface="Calibri"/>
              <a:buChar char="-"/>
            </a:pP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quả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chính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spcAft>
                <a:spcPts val="100"/>
              </a:spcAft>
              <a:buFont typeface="Calibri"/>
              <a:buChar char="-"/>
            </a:pP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mã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hóa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password.</a:t>
            </a:r>
          </a:p>
          <a:p>
            <a:pPr marL="285750" indent="-285750">
              <a:lnSpc>
                <a:spcPct val="150000"/>
              </a:lnSpc>
              <a:spcAft>
                <a:spcPts val="100"/>
              </a:spcAft>
              <a:buFont typeface="Calibri"/>
              <a:buChar char="-"/>
            </a:pP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toán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chưa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tối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ưu</a:t>
            </a:r>
            <a:r>
              <a:rPr lang="en-US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sz="18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Google Shape;2317;p43">
            <a:extLst>
              <a:ext uri="{FF2B5EF4-FFF2-40B4-BE49-F238E27FC236}">
                <a16:creationId xmlns:a16="http://schemas.microsoft.com/office/drawing/2014/main" id="{4B8D6655-24EA-55B3-3471-AA9E570AF3B1}"/>
              </a:ext>
            </a:extLst>
          </p:cNvPr>
          <p:cNvSpPr txBox="1"/>
          <p:nvPr/>
        </p:nvSpPr>
        <p:spPr>
          <a:xfrm>
            <a:off x="483194" y="2430988"/>
            <a:ext cx="632872" cy="367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Barlow Semi Condensed Medium"/>
                <a:sym typeface="Barlow Semi Condensed Medium"/>
              </a:rPr>
              <a:t>06</a:t>
            </a:r>
            <a:endParaRPr lang="vi-V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7974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25;p41">
            <a:extLst>
              <a:ext uri="{FF2B5EF4-FFF2-40B4-BE49-F238E27FC236}">
                <a16:creationId xmlns:a16="http://schemas.microsoft.com/office/drawing/2014/main" id="{6C76E6CF-62B7-AEAA-03B2-B67F4125B62B}"/>
              </a:ext>
            </a:extLst>
          </p:cNvPr>
          <p:cNvSpPr txBox="1">
            <a:spLocks/>
          </p:cNvSpPr>
          <p:nvPr/>
        </p:nvSpPr>
        <p:spPr>
          <a:xfrm>
            <a:off x="1116066" y="191093"/>
            <a:ext cx="7356374" cy="76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luận và hướng phát triển</a:t>
            </a:r>
          </a:p>
        </p:txBody>
      </p:sp>
      <p:grpSp>
        <p:nvGrpSpPr>
          <p:cNvPr id="8" name="Google Shape;2314;p43">
            <a:extLst>
              <a:ext uri="{FF2B5EF4-FFF2-40B4-BE49-F238E27FC236}">
                <a16:creationId xmlns:a16="http://schemas.microsoft.com/office/drawing/2014/main" id="{B803ABD9-D04E-310A-BE5C-239B78F5ABFC}"/>
              </a:ext>
            </a:extLst>
          </p:cNvPr>
          <p:cNvGrpSpPr/>
          <p:nvPr/>
        </p:nvGrpSpPr>
        <p:grpSpPr>
          <a:xfrm>
            <a:off x="315917" y="234641"/>
            <a:ext cx="739179" cy="680789"/>
            <a:chOff x="332016" y="148862"/>
            <a:chExt cx="1245900" cy="1245900"/>
          </a:xfrm>
        </p:grpSpPr>
        <p:sp>
          <p:nvSpPr>
            <p:cNvPr id="6" name="Google Shape;2315;p43">
              <a:extLst>
                <a:ext uri="{FF2B5EF4-FFF2-40B4-BE49-F238E27FC236}">
                  <a16:creationId xmlns:a16="http://schemas.microsoft.com/office/drawing/2014/main" id="{63266B92-EF74-8CD4-8261-49D98D000AA2}"/>
                </a:ext>
              </a:extLst>
            </p:cNvPr>
            <p:cNvSpPr/>
            <p:nvPr/>
          </p:nvSpPr>
          <p:spPr>
            <a:xfrm>
              <a:off x="332016" y="148862"/>
              <a:ext cx="1245900" cy="12459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16;p43">
              <a:extLst>
                <a:ext uri="{FF2B5EF4-FFF2-40B4-BE49-F238E27FC236}">
                  <a16:creationId xmlns:a16="http://schemas.microsoft.com/office/drawing/2014/main" id="{C5E0EA3C-5BD5-73A0-0046-E734D8CB876C}"/>
                </a:ext>
              </a:extLst>
            </p:cNvPr>
            <p:cNvSpPr/>
            <p:nvPr/>
          </p:nvSpPr>
          <p:spPr>
            <a:xfrm>
              <a:off x="439866" y="256800"/>
              <a:ext cx="1030200" cy="1030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317;p43">
            <a:extLst>
              <a:ext uri="{FF2B5EF4-FFF2-40B4-BE49-F238E27FC236}">
                <a16:creationId xmlns:a16="http://schemas.microsoft.com/office/drawing/2014/main" id="{91B9384F-D9AF-F3E7-9DC1-743764018004}"/>
              </a:ext>
            </a:extLst>
          </p:cNvPr>
          <p:cNvSpPr txBox="1"/>
          <p:nvPr/>
        </p:nvSpPr>
        <p:spPr>
          <a:xfrm>
            <a:off x="275665" y="430316"/>
            <a:ext cx="809916" cy="286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Barlow Semi Condensed Medium"/>
              </a:rPr>
              <a:t>05</a:t>
            </a:r>
            <a:endParaRPr lang="vi-VN">
              <a:solidFill>
                <a:schemeClr val="l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948B16-36CC-49D9-CFF6-9096FA1880AD}"/>
              </a:ext>
            </a:extLst>
          </p:cNvPr>
          <p:cNvSpPr txBox="1"/>
          <p:nvPr/>
        </p:nvSpPr>
        <p:spPr>
          <a:xfrm>
            <a:off x="871853" y="899503"/>
            <a:ext cx="7788953" cy="37329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Wingdings"/>
              <a:buChar char="v"/>
            </a:pPr>
            <a:r>
              <a:rPr lang="en-US" sz="170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Hướng</a:t>
            </a:r>
            <a:r>
              <a:rPr lang="en-US" sz="170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sz="170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en-US" sz="170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285750" indent="-285750">
              <a:lnSpc>
                <a:spcPct val="200000"/>
              </a:lnSpc>
              <a:spcAft>
                <a:spcPts val="100"/>
              </a:spcAft>
              <a:buFont typeface="Calibri"/>
              <a:buChar char="-"/>
            </a:pP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Thêm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máy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85750" indent="-285750">
              <a:lnSpc>
                <a:spcPct val="200000"/>
              </a:lnSpc>
              <a:spcAft>
                <a:spcPts val="100"/>
              </a:spcAft>
              <a:buFont typeface="Calibri"/>
              <a:buChar char="-"/>
            </a:pP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Mở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rộng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về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thông tin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dùng.</a:t>
            </a:r>
          </a:p>
          <a:p>
            <a:pPr marL="285750" indent="-285750">
              <a:lnSpc>
                <a:spcPct val="200000"/>
              </a:lnSpc>
              <a:spcAft>
                <a:spcPts val="100"/>
              </a:spcAft>
              <a:buFont typeface="Calibri"/>
              <a:buChar char="-"/>
            </a:pP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hợp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nhập, đăng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ký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nhanh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khoản Google, Facebook, Instagram,…</a:t>
            </a:r>
          </a:p>
          <a:p>
            <a:pPr marL="285750" indent="-285750">
              <a:lnSpc>
                <a:spcPct val="200000"/>
              </a:lnSpc>
              <a:spcAft>
                <a:spcPts val="100"/>
              </a:spcAft>
              <a:buFont typeface="Calibri"/>
              <a:buChar char="-"/>
            </a:pP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toán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tối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ưu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rút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ngắn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thời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gian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qua WebSocket,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cũng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như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chạy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chương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trình</a:t>
            </a:r>
            <a:r>
              <a:rPr lang="en-US" sz="17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Calibri"/>
              <a:buChar char="-"/>
            </a:pPr>
            <a:endParaRPr lang="en-US" sz="17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Google Shape;2317;p43">
            <a:extLst>
              <a:ext uri="{FF2B5EF4-FFF2-40B4-BE49-F238E27FC236}">
                <a16:creationId xmlns:a16="http://schemas.microsoft.com/office/drawing/2014/main" id="{4B8D6655-24EA-55B3-3471-AA9E570AF3B1}"/>
              </a:ext>
            </a:extLst>
          </p:cNvPr>
          <p:cNvSpPr txBox="1"/>
          <p:nvPr/>
        </p:nvSpPr>
        <p:spPr>
          <a:xfrm>
            <a:off x="483194" y="2430988"/>
            <a:ext cx="632872" cy="367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Barlow Semi Condensed Medium"/>
                <a:sym typeface="Barlow Semi Condensed Medium"/>
              </a:rPr>
              <a:t>06</a:t>
            </a:r>
            <a:endParaRPr lang="vi-V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8407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_pat_x2">
            <a:hlinkClick r:id="" action="ppaction://media"/>
            <a:extLst>
              <a:ext uri="{FF2B5EF4-FFF2-40B4-BE49-F238E27FC236}">
                <a16:creationId xmlns:a16="http://schemas.microsoft.com/office/drawing/2014/main" id="{F35BB7A7-1355-3E30-1A5C-DE770CA9E8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9405" y="297365"/>
            <a:ext cx="7865189" cy="442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638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Google Shape;2640;p48"/>
          <p:cNvSpPr txBox="1">
            <a:spLocks noGrp="1"/>
          </p:cNvSpPr>
          <p:nvPr>
            <p:ph type="title"/>
          </p:nvPr>
        </p:nvSpPr>
        <p:spPr>
          <a:xfrm>
            <a:off x="820771" y="235184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Tài </a:t>
            </a:r>
            <a:r>
              <a:rPr lang="en" sz="3200" b="1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"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3200" b="1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tham</a:t>
            </a:r>
            <a:r>
              <a:rPr lang="en" sz="3200" b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3200" b="1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khảo</a:t>
            </a:r>
            <a:endParaRPr lang="vi-VN" sz="3200" b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Google Shape;2178;p39">
            <a:extLst>
              <a:ext uri="{FF2B5EF4-FFF2-40B4-BE49-F238E27FC236}">
                <a16:creationId xmlns:a16="http://schemas.microsoft.com/office/drawing/2014/main" id="{279B34EC-D327-7356-D301-AEA147BA4A8D}"/>
              </a:ext>
            </a:extLst>
          </p:cNvPr>
          <p:cNvSpPr txBox="1">
            <a:spLocks/>
          </p:cNvSpPr>
          <p:nvPr/>
        </p:nvSpPr>
        <p:spPr>
          <a:xfrm>
            <a:off x="0" y="950054"/>
            <a:ext cx="9022181" cy="3908896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dk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0" marR="0" indent="45720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</a:pPr>
            <a:r>
              <a:rPr lang="vi-VN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[1].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Lê Thị Mỹ Hạnh, </a:t>
            </a:r>
            <a:r>
              <a:rPr lang="vi-VN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Slide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bài giảng “Phân tích thiết kế đối tượng”.</a:t>
            </a:r>
          </a:p>
          <a:p>
            <a:pPr marL="0" marR="0" indent="45720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</a:pPr>
            <a:r>
              <a:rPr lang="vi-VN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[2].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ThS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Mai Văn Hà, </a:t>
            </a:r>
            <a:r>
              <a:rPr lang="vi-VN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Slide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bài giảng “Chương 3 Các giao thức cơ bản”.</a:t>
            </a:r>
          </a:p>
          <a:p>
            <a:pPr marL="0" marR="0" indent="45720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</a:pPr>
            <a:r>
              <a:rPr lang="vi-VN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[3].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ThS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Mai Văn Hà, </a:t>
            </a:r>
            <a:r>
              <a:rPr lang="vi-VN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Slide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bài giảng “Chương 4 Lập trình </a:t>
            </a:r>
            <a:r>
              <a:rPr lang="vi-VN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Websocket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với TCP”.</a:t>
            </a:r>
          </a:p>
          <a:p>
            <a:pPr marL="0" marR="0" indent="45720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</a:pPr>
            <a:r>
              <a:rPr lang="vi-VN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[4].</a:t>
            </a:r>
            <a:r>
              <a:rPr lang="vi-VN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Hà Mạnh Đào, giáo trình “Lập trình mạng”.</a:t>
            </a:r>
          </a:p>
          <a:p>
            <a:pPr marL="0" marR="0" indent="45720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[5].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Jan </a:t>
            </a:r>
            <a:r>
              <a:rPr lang="en-US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Graba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giáo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“An Introduction to Network Programming with Java”.</a:t>
            </a:r>
            <a:endParaRPr lang="vi-VN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45720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[6].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Hướng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dẫn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lập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trình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Typescript </a:t>
            </a:r>
            <a:r>
              <a:rPr lang="en-US" sz="1800" i="1" u="sng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https://www.typescriptlang.org/docs/</a:t>
            </a:r>
            <a:r>
              <a:rPr lang="en-US" sz="1800" i="1" u="sng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vi-VN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45720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</a:pPr>
            <a:r>
              <a:rPr lang="fr-FR" sz="1800" b="1">
                <a:latin typeface="Times New Roman" panose="02020603050405020304" pitchFamily="18" charset="0"/>
              </a:rPr>
              <a:t>[7].</a:t>
            </a:r>
            <a:r>
              <a:rPr lang="fr-FR" sz="1800">
                <a:latin typeface="Times New Roman" panose="02020603050405020304" pitchFamily="18" charset="0"/>
              </a:rPr>
              <a:t> STOMP: </a:t>
            </a:r>
            <a:r>
              <a:rPr lang="fr-FR" sz="1800" i="1" u="sng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https://docs.spring.io/springframework/reference/web/websocket/stomp.html</a:t>
            </a:r>
            <a:endParaRPr lang="vi-VN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45"/>
          <p:cNvSpPr txBox="1">
            <a:spLocks noGrp="1"/>
          </p:cNvSpPr>
          <p:nvPr>
            <p:ph type="title"/>
          </p:nvPr>
        </p:nvSpPr>
        <p:spPr>
          <a:xfrm>
            <a:off x="2438474" y="1620750"/>
            <a:ext cx="4787516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73781835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6" name="Google Shape;1896;p37"/>
          <p:cNvGrpSpPr/>
          <p:nvPr/>
        </p:nvGrpSpPr>
        <p:grpSpPr>
          <a:xfrm>
            <a:off x="4887135" y="1519529"/>
            <a:ext cx="3882582" cy="2722295"/>
            <a:chOff x="862950" y="825025"/>
            <a:chExt cx="5862650" cy="4111175"/>
          </a:xfrm>
        </p:grpSpPr>
        <p:sp>
          <p:nvSpPr>
            <p:cNvPr id="1897" name="Google Shape;1897;p37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99" name="Google Shape;1899;p37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0" name="Google Shape;1900;p37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3" name="Google Shape;1903;p37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4" name="Google Shape;1904;p37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6" name="Google Shape;1906;p37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9" name="Google Shape;1909;p37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0" name="Google Shape;1910;p37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4" name="Google Shape;1914;p37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5" name="Google Shape;1915;p37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7" name="Google Shape;1917;p37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8" name="Google Shape;1918;p37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9" name="Google Shape;1919;p37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1" name="Google Shape;1921;p37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2" name="Google Shape;1922;p37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3" name="Google Shape;1923;p37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4" name="Google Shape;1924;p37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5" name="Google Shape;1925;p37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6" name="Google Shape;1926;p37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7" name="Google Shape;1927;p37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3" name="Google Shape;1933;p37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4" name="Google Shape;1934;p37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5" name="Google Shape;1935;p37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6" name="Google Shape;1936;p37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7" name="Google Shape;1937;p37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8" name="Google Shape;1938;p37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9" name="Google Shape;1939;p37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0" name="Google Shape;1940;p37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1" name="Google Shape;1941;p37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2" name="Google Shape;1942;p37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3" name="Google Shape;1943;p37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4" name="Google Shape;1944;p37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5" name="Google Shape;1945;p37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6" name="Google Shape;1946;p37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7" name="Google Shape;1947;p37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8" name="Google Shape;1948;p37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49" name="Google Shape;1949;p37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0" name="Google Shape;1950;p37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1" name="Google Shape;1951;p37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2" name="Google Shape;1952;p37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3" name="Google Shape;1953;p37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4" name="Google Shape;1954;p37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5" name="Google Shape;1955;p37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6" name="Google Shape;1956;p37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7" name="Google Shape;1957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8" name="Google Shape;1958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59" name="Google Shape;1959;p37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0" name="Google Shape;1960;p37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1" name="Google Shape;1961;p37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2" name="Google Shape;1962;p37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3" name="Google Shape;1963;p37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4" name="Google Shape;1964;p37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5" name="Google Shape;1965;p37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6" name="Google Shape;1966;p37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7" name="Google Shape;1967;p37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8" name="Google Shape;1968;p37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69" name="Google Shape;1969;p37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0" name="Google Shape;1970;p37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1" name="Google Shape;1971;p37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2" name="Google Shape;1972;p37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3" name="Google Shape;1973;p37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4" name="Google Shape;1974;p37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5" name="Google Shape;1975;p37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6" name="Google Shape;1976;p37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7" name="Google Shape;1977;p37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0" name="Google Shape;1980;p37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1" name="Google Shape;1981;p37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2" name="Google Shape;1982;p37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3" name="Google Shape;1983;p37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8" name="Google Shape;1988;p37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89" name="Google Shape;1989;p37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0" name="Google Shape;1990;p37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1" name="Google Shape;1991;p37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2" name="Google Shape;1992;p37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4" name="Google Shape;1994;p37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5" name="Google Shape;1995;p37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7" name="Google Shape;1997;p37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8" name="Google Shape;1998;p37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99" name="Google Shape;1999;p37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0" name="Google Shape;2000;p37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1" name="Google Shape;2001;p37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2" name="Google Shape;2002;p37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3" name="Google Shape;2003;p37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4" name="Google Shape;2004;p37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5" name="Google Shape;2005;p37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6" name="Google Shape;2006;p37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7" name="Google Shape;2007;p37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8" name="Google Shape;2008;p37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09" name="Google Shape;2009;p37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0" name="Google Shape;2010;p37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4" name="Google Shape;2014;p37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5" name="Google Shape;2015;p37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6" name="Google Shape;2016;p37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7" name="Google Shape;2017;p37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8" name="Google Shape;2018;p37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19" name="Google Shape;2019;p37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0" name="Google Shape;2020;p37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1" name="Google Shape;2021;p37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2" name="Google Shape;2022;p37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3" name="Google Shape;2023;p37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4" name="Google Shape;2024;p37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5" name="Google Shape;2025;p37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6" name="Google Shape;2026;p37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7" name="Google Shape;2027;p37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8" name="Google Shape;2028;p37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29" name="Google Shape;2029;p37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0" name="Google Shape;2030;p37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1" name="Google Shape;2031;p37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2" name="Google Shape;2032;p37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3" name="Google Shape;2033;p37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4" name="Google Shape;2034;p37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5" name="Google Shape;2035;p37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6" name="Google Shape;2036;p37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7" name="Google Shape;2037;p37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8" name="Google Shape;2038;p37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39" name="Google Shape;2039;p37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0" name="Google Shape;2040;p37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1" name="Google Shape;2041;p37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2" name="Google Shape;2042;p37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3" name="Google Shape;2043;p37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4" name="Google Shape;2044;p37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5" name="Google Shape;2045;p37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6" name="Google Shape;2046;p37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7" name="Google Shape;2047;p37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8" name="Google Shape;2048;p37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49" name="Google Shape;2049;p37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0" name="Google Shape;2050;p37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1" name="Google Shape;2051;p37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2" name="Google Shape;2052;p37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3" name="Google Shape;2053;p37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4" name="Google Shape;2054;p37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5" name="Google Shape;2055;p37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6" name="Google Shape;2056;p37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7" name="Google Shape;2057;p37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8" name="Google Shape;2058;p37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59" name="Google Shape;2059;p37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0" name="Google Shape;2060;p37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1" name="Google Shape;2061;p37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2" name="Google Shape;2062;p37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3" name="Google Shape;2063;p37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4" name="Google Shape;2064;p37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5" name="Google Shape;2065;p37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6" name="Google Shape;2066;p37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7" name="Google Shape;2067;p37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8" name="Google Shape;2068;p37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69" name="Google Shape;2069;p37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0" name="Google Shape;2070;p37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1" name="Google Shape;2071;p37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2" name="Google Shape;2072;p37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3" name="Google Shape;2073;p37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4" name="Google Shape;2074;p37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5" name="Google Shape;2075;p37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6" name="Google Shape;2076;p37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7" name="Google Shape;2077;p37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8" name="Google Shape;2078;p37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79" name="Google Shape;2079;p37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0" name="Google Shape;2080;p37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1" name="Google Shape;2081;p37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2" name="Google Shape;2082;p37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3" name="Google Shape;2083;p37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4" name="Google Shape;2084;p37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5" name="Google Shape;2085;p37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6" name="Google Shape;2086;p37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7" name="Google Shape;2087;p37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8" name="Google Shape;2088;p37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89" name="Google Shape;2089;p37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0" name="Google Shape;2090;p37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1" name="Google Shape;2091;p37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2" name="Google Shape;2092;p37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3" name="Google Shape;2093;p37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4" name="Google Shape;2094;p37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5" name="Google Shape;2095;p37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6" name="Google Shape;2096;p37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7" name="Google Shape;2097;p37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8" name="Google Shape;2098;p37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99" name="Google Shape;2099;p37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00" name="Google Shape;2100;p37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01" name="Google Shape;2101;p37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02" name="Google Shape;2102;p37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03" name="Google Shape;2103;p37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04" name="Google Shape;2104;p37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05" name="Google Shape;2105;p37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106" name="Google Shape;2106;p37"/>
          <p:cNvGrpSpPr>
            <a:grpSpLocks/>
          </p:cNvGrpSpPr>
          <p:nvPr/>
        </p:nvGrpSpPr>
        <p:grpSpPr>
          <a:xfrm>
            <a:off x="444748" y="445142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>
              <a:grpSpLocks/>
            </p:cNvGrpSpPr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>
                <a:spLocks/>
              </p:cNvSpPr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09" name="Google Shape;2109;p37"/>
              <p:cNvSpPr>
                <a:spLocks/>
              </p:cNvSpPr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110" name="Google Shape;2110;p37"/>
            <p:cNvGrpSpPr>
              <a:grpSpLocks/>
            </p:cNvGrpSpPr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>
                <a:spLocks/>
              </p:cNvSpPr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12" name="Google Shape;2112;p37"/>
              <p:cNvSpPr>
                <a:spLocks/>
              </p:cNvSpPr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13" name="Google Shape;2113;p37"/>
              <p:cNvSpPr>
                <a:spLocks/>
              </p:cNvSpPr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2114" name="Google Shape;2114;p37"/>
          <p:cNvGrpSpPr>
            <a:grpSpLocks/>
          </p:cNvGrpSpPr>
          <p:nvPr/>
        </p:nvGrpSpPr>
        <p:grpSpPr>
          <a:xfrm>
            <a:off x="444748" y="1222271"/>
            <a:ext cx="635100" cy="733491"/>
            <a:chOff x="731647" y="1650460"/>
            <a:chExt cx="635100" cy="733491"/>
          </a:xfrm>
        </p:grpSpPr>
        <p:grpSp>
          <p:nvGrpSpPr>
            <p:cNvPr id="2115" name="Google Shape;2115;p37"/>
            <p:cNvGrpSpPr>
              <a:grpSpLocks/>
            </p:cNvGrpSpPr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>
                <a:spLocks/>
              </p:cNvSpPr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17" name="Google Shape;2117;p37"/>
              <p:cNvSpPr>
                <a:spLocks/>
              </p:cNvSpPr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118" name="Google Shape;2118;p37"/>
            <p:cNvGrpSpPr>
              <a:grpSpLocks/>
            </p:cNvGrpSpPr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>
                <a:spLocks/>
              </p:cNvSpPr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20" name="Google Shape;2120;p37"/>
              <p:cNvSpPr>
                <a:spLocks/>
              </p:cNvSpPr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21" name="Google Shape;2121;p37"/>
              <p:cNvSpPr>
                <a:spLocks/>
              </p:cNvSpPr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2122" name="Google Shape;2122;p37"/>
          <p:cNvGrpSpPr>
            <a:grpSpLocks/>
          </p:cNvGrpSpPr>
          <p:nvPr/>
        </p:nvGrpSpPr>
        <p:grpSpPr>
          <a:xfrm>
            <a:off x="444748" y="2034227"/>
            <a:ext cx="635100" cy="734983"/>
            <a:chOff x="731647" y="2728277"/>
            <a:chExt cx="635100" cy="734983"/>
          </a:xfrm>
        </p:grpSpPr>
        <p:grpSp>
          <p:nvGrpSpPr>
            <p:cNvPr id="2123" name="Google Shape;2123;p37"/>
            <p:cNvGrpSpPr>
              <a:grpSpLocks/>
            </p:cNvGrpSpPr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>
                <a:spLocks/>
              </p:cNvSpPr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25" name="Google Shape;2125;p37"/>
              <p:cNvSpPr>
                <a:spLocks/>
              </p:cNvSpPr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126" name="Google Shape;2126;p37"/>
            <p:cNvGrpSpPr>
              <a:grpSpLocks/>
            </p:cNvGrpSpPr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>
                <a:spLocks/>
              </p:cNvSpPr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28" name="Google Shape;2128;p37"/>
              <p:cNvSpPr>
                <a:spLocks/>
              </p:cNvSpPr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29" name="Google Shape;2129;p37"/>
              <p:cNvSpPr>
                <a:spLocks/>
              </p:cNvSpPr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2130" name="Google Shape;2130;p37"/>
          <p:cNvGrpSpPr>
            <a:grpSpLocks/>
          </p:cNvGrpSpPr>
          <p:nvPr/>
        </p:nvGrpSpPr>
        <p:grpSpPr>
          <a:xfrm>
            <a:off x="444748" y="2957528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>
              <a:grpSpLocks/>
            </p:cNvGrpSpPr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>
                <a:spLocks/>
              </p:cNvSpPr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33" name="Google Shape;2133;p37"/>
              <p:cNvSpPr>
                <a:spLocks/>
              </p:cNvSpPr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vi-VN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134" name="Google Shape;2134;p37"/>
            <p:cNvGrpSpPr>
              <a:grpSpLocks/>
            </p:cNvGrpSpPr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>
                <a:spLocks/>
              </p:cNvSpPr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36" name="Google Shape;2136;p37"/>
              <p:cNvSpPr>
                <a:spLocks/>
              </p:cNvSpPr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37" name="Google Shape;2137;p37"/>
              <p:cNvSpPr>
                <a:spLocks/>
              </p:cNvSpPr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5392735" y="356616"/>
            <a:ext cx="3129389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Table of Contents</a:t>
            </a: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197832" y="48712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24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Giới</a:t>
            </a:r>
            <a:r>
              <a:rPr lang="en" sz="24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" sz="24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thiệu</a:t>
            </a:r>
            <a:r>
              <a:rPr lang="en" sz="24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24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" sz="24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24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tài</a:t>
            </a:r>
            <a:endParaRPr lang="en" sz="24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1197832" y="1266354"/>
            <a:ext cx="3424811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" sz="24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 công công việc</a:t>
            </a:r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1197832" y="2070413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" sz="24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 sở lý thuyết</a:t>
            </a:r>
            <a:endParaRPr lang="vi-VN" sz="2400" err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1197832" y="2965280"/>
            <a:ext cx="3730885" cy="365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24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 tích &amp; thiết kế</a:t>
            </a:r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533698" y="593945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  <a:endParaRPr lang="vi-V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533698" y="1373179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  <a:endParaRPr lang="vi-V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533698" y="218631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endParaRPr lang="vi-V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533698" y="3569315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  <a:endParaRPr lang="vi-V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" name="Google Shape;2130;p37">
            <a:extLst>
              <a:ext uri="{FF2B5EF4-FFF2-40B4-BE49-F238E27FC236}">
                <a16:creationId xmlns:a16="http://schemas.microsoft.com/office/drawing/2014/main" id="{F813F29F-43D7-2A8E-5076-2D7F8A56347B}"/>
              </a:ext>
            </a:extLst>
          </p:cNvPr>
          <p:cNvGrpSpPr>
            <a:grpSpLocks/>
          </p:cNvGrpSpPr>
          <p:nvPr/>
        </p:nvGrpSpPr>
        <p:grpSpPr>
          <a:xfrm>
            <a:off x="444748" y="3833923"/>
            <a:ext cx="635100" cy="734704"/>
            <a:chOff x="731647" y="3806675"/>
            <a:chExt cx="635100" cy="734704"/>
          </a:xfrm>
        </p:grpSpPr>
        <p:grpSp>
          <p:nvGrpSpPr>
            <p:cNvPr id="13" name="Google Shape;2131;p37">
              <a:extLst>
                <a:ext uri="{FF2B5EF4-FFF2-40B4-BE49-F238E27FC236}">
                  <a16:creationId xmlns:a16="http://schemas.microsoft.com/office/drawing/2014/main" id="{FC12F683-63E4-2871-7F68-16B1BCA79BDF}"/>
                </a:ext>
              </a:extLst>
            </p:cNvPr>
            <p:cNvGrpSpPr>
              <a:grpSpLocks/>
            </p:cNvGrpSpPr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18" name="Google Shape;2132;p37">
                <a:extLst>
                  <a:ext uri="{FF2B5EF4-FFF2-40B4-BE49-F238E27FC236}">
                    <a16:creationId xmlns:a16="http://schemas.microsoft.com/office/drawing/2014/main" id="{1EF7B437-E574-A10A-B2BD-A83896B9212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9" name="Google Shape;2133;p37">
                <a:extLst>
                  <a:ext uri="{FF2B5EF4-FFF2-40B4-BE49-F238E27FC236}">
                    <a16:creationId xmlns:a16="http://schemas.microsoft.com/office/drawing/2014/main" id="{8F9B8142-ED0E-9410-F62F-9F5002DA2D1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" name="Google Shape;2134;p37">
              <a:extLst>
                <a:ext uri="{FF2B5EF4-FFF2-40B4-BE49-F238E27FC236}">
                  <a16:creationId xmlns:a16="http://schemas.microsoft.com/office/drawing/2014/main" id="{A6BD99F0-92CB-A676-4914-A1B296B99662}"/>
                </a:ext>
              </a:extLst>
            </p:cNvPr>
            <p:cNvGrpSpPr>
              <a:grpSpLocks/>
            </p:cNvGrpSpPr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15" name="Google Shape;2135;p37">
                <a:extLst>
                  <a:ext uri="{FF2B5EF4-FFF2-40B4-BE49-F238E27FC236}">
                    <a16:creationId xmlns:a16="http://schemas.microsoft.com/office/drawing/2014/main" id="{7C429DC3-B192-67F7-7D2E-A3449385CFD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Google Shape;2136;p37">
                <a:extLst>
                  <a:ext uri="{FF2B5EF4-FFF2-40B4-BE49-F238E27FC236}">
                    <a16:creationId xmlns:a16="http://schemas.microsoft.com/office/drawing/2014/main" id="{2449404C-F0C8-7B83-CBB5-9D0C2DAE92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7" name="Google Shape;2137;p37">
                <a:extLst>
                  <a:ext uri="{FF2B5EF4-FFF2-40B4-BE49-F238E27FC236}">
                    <a16:creationId xmlns:a16="http://schemas.microsoft.com/office/drawing/2014/main" id="{5144EB9A-3146-3C15-55AA-AD45779BDB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21" name="Google Shape;2150;p37">
            <a:extLst>
              <a:ext uri="{FF2B5EF4-FFF2-40B4-BE49-F238E27FC236}">
                <a16:creationId xmlns:a16="http://schemas.microsoft.com/office/drawing/2014/main" id="{A9983330-25C0-D677-D7BB-1332FC508F4A}"/>
              </a:ext>
            </a:extLst>
          </p:cNvPr>
          <p:cNvSpPr txBox="1">
            <a:spLocks/>
          </p:cNvSpPr>
          <p:nvPr/>
        </p:nvSpPr>
        <p:spPr>
          <a:xfrm>
            <a:off x="533698" y="399385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05</a:t>
            </a:r>
          </a:p>
        </p:txBody>
      </p:sp>
      <p:sp>
        <p:nvSpPr>
          <p:cNvPr id="26" name="Google Shape;2150;p37">
            <a:extLst>
              <a:ext uri="{FF2B5EF4-FFF2-40B4-BE49-F238E27FC236}">
                <a16:creationId xmlns:a16="http://schemas.microsoft.com/office/drawing/2014/main" id="{23114729-438E-29F9-F689-12346C1065D6}"/>
              </a:ext>
            </a:extLst>
          </p:cNvPr>
          <p:cNvSpPr txBox="1">
            <a:spLocks/>
          </p:cNvSpPr>
          <p:nvPr/>
        </p:nvSpPr>
        <p:spPr>
          <a:xfrm>
            <a:off x="533698" y="311054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</a:p>
        </p:txBody>
      </p:sp>
      <p:sp>
        <p:nvSpPr>
          <p:cNvPr id="20" name="Google Shape;2150;p37">
            <a:extLst>
              <a:ext uri="{FF2B5EF4-FFF2-40B4-BE49-F238E27FC236}">
                <a16:creationId xmlns:a16="http://schemas.microsoft.com/office/drawing/2014/main" id="{DDEB5F37-5F34-8D3A-8F3A-67E86B194763}"/>
              </a:ext>
            </a:extLst>
          </p:cNvPr>
          <p:cNvSpPr txBox="1">
            <a:spLocks/>
          </p:cNvSpPr>
          <p:nvPr/>
        </p:nvSpPr>
        <p:spPr>
          <a:xfrm>
            <a:off x="533698" y="4384223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</a:p>
        </p:txBody>
      </p:sp>
      <p:sp>
        <p:nvSpPr>
          <p:cNvPr id="33" name="Google Shape;2143;p37">
            <a:extLst>
              <a:ext uri="{FF2B5EF4-FFF2-40B4-BE49-F238E27FC236}">
                <a16:creationId xmlns:a16="http://schemas.microsoft.com/office/drawing/2014/main" id="{A30B9266-6317-77AB-3869-754242BE91F3}"/>
              </a:ext>
            </a:extLst>
          </p:cNvPr>
          <p:cNvSpPr txBox="1">
            <a:spLocks/>
          </p:cNvSpPr>
          <p:nvPr/>
        </p:nvSpPr>
        <p:spPr>
          <a:xfrm>
            <a:off x="1197832" y="3855797"/>
            <a:ext cx="404653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4999"/>
              </a:lnSpc>
            </a:pPr>
            <a:r>
              <a:rPr lang="en" sz="24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 luận &amp; hướng phát triển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2178;p39">
            <a:extLst>
              <a:ext uri="{FF2B5EF4-FFF2-40B4-BE49-F238E27FC236}">
                <a16:creationId xmlns:a16="http://schemas.microsoft.com/office/drawing/2014/main" id="{E07F4BC5-B0AA-2CD6-EB2F-A3FF6DEA1948}"/>
              </a:ext>
            </a:extLst>
          </p:cNvPr>
          <p:cNvSpPr txBox="1">
            <a:spLocks noGrp="1"/>
          </p:cNvSpPr>
          <p:nvPr/>
        </p:nvSpPr>
        <p:spPr>
          <a:xfrm>
            <a:off x="1090477" y="882969"/>
            <a:ext cx="7168171" cy="43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algn="l"/>
            <a:r>
              <a:rPr lang="en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Website cờ vua cho nhiều người chơi trong cùng hệ thống mạng nội bộ.</a:t>
            </a:r>
          </a:p>
        </p:txBody>
      </p:sp>
      <p:sp>
        <p:nvSpPr>
          <p:cNvPr id="18" name="Google Shape;2225;p41">
            <a:extLst>
              <a:ext uri="{FF2B5EF4-FFF2-40B4-BE49-F238E27FC236}">
                <a16:creationId xmlns:a16="http://schemas.microsoft.com/office/drawing/2014/main" id="{4E070EA6-75B6-3731-CDAC-1E1EDF2AF108}"/>
              </a:ext>
            </a:extLst>
          </p:cNvPr>
          <p:cNvSpPr txBox="1">
            <a:spLocks/>
          </p:cNvSpPr>
          <p:nvPr/>
        </p:nvSpPr>
        <p:spPr>
          <a:xfrm>
            <a:off x="1338000" y="202765"/>
            <a:ext cx="4857128" cy="76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vi-VN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Giới thiệu đề tài</a:t>
            </a:r>
          </a:p>
        </p:txBody>
      </p:sp>
      <p:grpSp>
        <p:nvGrpSpPr>
          <p:cNvPr id="19" name="Google Shape;2314;p43">
            <a:extLst>
              <a:ext uri="{FF2B5EF4-FFF2-40B4-BE49-F238E27FC236}">
                <a16:creationId xmlns:a16="http://schemas.microsoft.com/office/drawing/2014/main" id="{53C42D4B-1946-2AB5-D4C0-3BC0F6C53461}"/>
              </a:ext>
            </a:extLst>
          </p:cNvPr>
          <p:cNvGrpSpPr/>
          <p:nvPr/>
        </p:nvGrpSpPr>
        <p:grpSpPr>
          <a:xfrm>
            <a:off x="332016" y="148862"/>
            <a:ext cx="892115" cy="873972"/>
            <a:chOff x="332016" y="148862"/>
            <a:chExt cx="1245900" cy="1245900"/>
          </a:xfrm>
        </p:grpSpPr>
        <p:sp>
          <p:nvSpPr>
            <p:cNvPr id="37" name="Google Shape;2315;p43">
              <a:extLst>
                <a:ext uri="{FF2B5EF4-FFF2-40B4-BE49-F238E27FC236}">
                  <a16:creationId xmlns:a16="http://schemas.microsoft.com/office/drawing/2014/main" id="{3E28CF08-724C-6664-A75B-7FE5678F0F68}"/>
                </a:ext>
              </a:extLst>
            </p:cNvPr>
            <p:cNvSpPr/>
            <p:nvPr/>
          </p:nvSpPr>
          <p:spPr>
            <a:xfrm>
              <a:off x="332016" y="148862"/>
              <a:ext cx="1245900" cy="12459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Google Shape;2316;p43">
              <a:extLst>
                <a:ext uri="{FF2B5EF4-FFF2-40B4-BE49-F238E27FC236}">
                  <a16:creationId xmlns:a16="http://schemas.microsoft.com/office/drawing/2014/main" id="{3E609AC3-FBCD-C418-5C33-E988388A2976}"/>
                </a:ext>
              </a:extLst>
            </p:cNvPr>
            <p:cNvSpPr/>
            <p:nvPr/>
          </p:nvSpPr>
          <p:spPr>
            <a:xfrm>
              <a:off x="439866" y="256800"/>
              <a:ext cx="1030200" cy="1030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0" name="Google Shape;2317;p43">
            <a:extLst>
              <a:ext uri="{FF2B5EF4-FFF2-40B4-BE49-F238E27FC236}">
                <a16:creationId xmlns:a16="http://schemas.microsoft.com/office/drawing/2014/main" id="{4598A37E-FA0F-C18F-F304-4D34273DBC86}"/>
              </a:ext>
            </a:extLst>
          </p:cNvPr>
          <p:cNvSpPr txBox="1"/>
          <p:nvPr/>
        </p:nvSpPr>
        <p:spPr>
          <a:xfrm>
            <a:off x="457605" y="400884"/>
            <a:ext cx="632872" cy="367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Barlow Semi Condensed Medium"/>
              </a:rPr>
              <a:t>01</a:t>
            </a:r>
            <a:endParaRPr lang="vi-V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227794-B79A-ED25-89B8-6D991F1A8493}"/>
              </a:ext>
            </a:extLst>
          </p:cNvPr>
          <p:cNvSpPr/>
          <p:nvPr/>
        </p:nvSpPr>
        <p:spPr>
          <a:xfrm>
            <a:off x="5329861" y="2670915"/>
            <a:ext cx="1918073" cy="595164"/>
          </a:xfrm>
          <a:prstGeom prst="rect">
            <a:avLst/>
          </a:prstGeom>
          <a:solidFill>
            <a:schemeClr val="accent2">
              <a:lumMod val="90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NGƯỜI CHƠI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233A3D-05C3-622C-B797-A934AD2CFE7E}"/>
              </a:ext>
            </a:extLst>
          </p:cNvPr>
          <p:cNvSpPr/>
          <p:nvPr/>
        </p:nvSpPr>
        <p:spPr>
          <a:xfrm>
            <a:off x="1696675" y="2670915"/>
            <a:ext cx="1918073" cy="595164"/>
          </a:xfrm>
          <a:prstGeom prst="rect">
            <a:avLst/>
          </a:prstGeom>
          <a:solidFill>
            <a:schemeClr val="accent2">
              <a:lumMod val="90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QUẢN LÝ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080A9-67A0-7914-F355-AD0B3354C5DF}"/>
              </a:ext>
            </a:extLst>
          </p:cNvPr>
          <p:cNvSpPr txBox="1"/>
          <p:nvPr/>
        </p:nvSpPr>
        <p:spPr>
          <a:xfrm>
            <a:off x="5016713" y="3305115"/>
            <a:ext cx="3826261" cy="1441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nhập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ký.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Xem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nhân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bạn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bè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bạn.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Chơi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cờ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bạn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chơi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thế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giới.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Trò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chuyện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trận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trò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chuyện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tổng.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C0396E-5AD9-4112-F3CF-EF887F194E94}"/>
              </a:ext>
            </a:extLst>
          </p:cNvPr>
          <p:cNvSpPr txBox="1"/>
          <p:nvPr/>
        </p:nvSpPr>
        <p:spPr>
          <a:xfrm>
            <a:off x="1238998" y="3369534"/>
            <a:ext cx="3637801" cy="1095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Xem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truy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cập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truy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cập.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Xem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phòng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phòng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đang</a:t>
            </a:r>
            <a:r>
              <a:rPr lang="en-US" sz="1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chơi.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47710A0-DB8C-825A-B3B3-27236B61FECD}"/>
              </a:ext>
            </a:extLst>
          </p:cNvPr>
          <p:cNvCxnSpPr>
            <a:cxnSpLocks/>
            <a:stCxn id="2" idx="2"/>
            <a:endCxn id="5" idx="0"/>
          </p:cNvCxnSpPr>
          <p:nvPr/>
        </p:nvCxnSpPr>
        <p:spPr>
          <a:xfrm flipH="1">
            <a:off x="2655712" y="2092421"/>
            <a:ext cx="1720055" cy="57849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F17941-2F7C-4C5D-FC68-CE73D4599A71}"/>
              </a:ext>
            </a:extLst>
          </p:cNvPr>
          <p:cNvCxnSpPr>
            <a:cxnSpLocks/>
            <a:stCxn id="2" idx="2"/>
            <a:endCxn id="4" idx="0"/>
          </p:cNvCxnSpPr>
          <p:nvPr/>
        </p:nvCxnSpPr>
        <p:spPr>
          <a:xfrm>
            <a:off x="4375767" y="2092421"/>
            <a:ext cx="1913131" cy="57849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E979A24-7172-F15E-D40E-3117894B542A}"/>
              </a:ext>
            </a:extLst>
          </p:cNvPr>
          <p:cNvSpPr/>
          <p:nvPr/>
        </p:nvSpPr>
        <p:spPr>
          <a:xfrm>
            <a:off x="2567315" y="1663011"/>
            <a:ext cx="3616904" cy="429410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WEBSITE CỜ VUA</a:t>
            </a: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25;p41">
            <a:extLst>
              <a:ext uri="{FF2B5EF4-FFF2-40B4-BE49-F238E27FC236}">
                <a16:creationId xmlns:a16="http://schemas.microsoft.com/office/drawing/2014/main" id="{6C76E6CF-62B7-AEAA-03B2-B67F4125B62B}"/>
              </a:ext>
            </a:extLst>
          </p:cNvPr>
          <p:cNvSpPr txBox="1">
            <a:spLocks/>
          </p:cNvSpPr>
          <p:nvPr/>
        </p:nvSpPr>
        <p:spPr>
          <a:xfrm>
            <a:off x="1338000" y="202765"/>
            <a:ext cx="4857128" cy="76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 công công việc</a:t>
            </a:r>
            <a:endParaRPr lang="en-US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" name="Google Shape;2314;p43">
            <a:extLst>
              <a:ext uri="{FF2B5EF4-FFF2-40B4-BE49-F238E27FC236}">
                <a16:creationId xmlns:a16="http://schemas.microsoft.com/office/drawing/2014/main" id="{B803ABD9-D04E-310A-BE5C-239B78F5ABFC}"/>
              </a:ext>
            </a:extLst>
          </p:cNvPr>
          <p:cNvGrpSpPr/>
          <p:nvPr/>
        </p:nvGrpSpPr>
        <p:grpSpPr>
          <a:xfrm>
            <a:off x="332016" y="148862"/>
            <a:ext cx="892115" cy="873972"/>
            <a:chOff x="332016" y="148862"/>
            <a:chExt cx="1245900" cy="1245900"/>
          </a:xfrm>
        </p:grpSpPr>
        <p:sp>
          <p:nvSpPr>
            <p:cNvPr id="6" name="Google Shape;2315;p43">
              <a:extLst>
                <a:ext uri="{FF2B5EF4-FFF2-40B4-BE49-F238E27FC236}">
                  <a16:creationId xmlns:a16="http://schemas.microsoft.com/office/drawing/2014/main" id="{63266B92-EF74-8CD4-8261-49D98D000AA2}"/>
                </a:ext>
              </a:extLst>
            </p:cNvPr>
            <p:cNvSpPr/>
            <p:nvPr/>
          </p:nvSpPr>
          <p:spPr>
            <a:xfrm>
              <a:off x="332016" y="148862"/>
              <a:ext cx="1245900" cy="12459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" name="Google Shape;2316;p43">
              <a:extLst>
                <a:ext uri="{FF2B5EF4-FFF2-40B4-BE49-F238E27FC236}">
                  <a16:creationId xmlns:a16="http://schemas.microsoft.com/office/drawing/2014/main" id="{C5E0EA3C-5BD5-73A0-0046-E734D8CB876C}"/>
                </a:ext>
              </a:extLst>
            </p:cNvPr>
            <p:cNvSpPr/>
            <p:nvPr/>
          </p:nvSpPr>
          <p:spPr>
            <a:xfrm>
              <a:off x="439866" y="256800"/>
              <a:ext cx="1030200" cy="1030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0" name="Google Shape;2317;p43">
            <a:extLst>
              <a:ext uri="{FF2B5EF4-FFF2-40B4-BE49-F238E27FC236}">
                <a16:creationId xmlns:a16="http://schemas.microsoft.com/office/drawing/2014/main" id="{91B9384F-D9AF-F3E7-9DC1-743764018004}"/>
              </a:ext>
            </a:extLst>
          </p:cNvPr>
          <p:cNvSpPr txBox="1"/>
          <p:nvPr/>
        </p:nvSpPr>
        <p:spPr>
          <a:xfrm>
            <a:off x="457605" y="400884"/>
            <a:ext cx="632872" cy="367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Barlow Semi Condensed Medium"/>
              </a:rPr>
              <a:t>02</a:t>
            </a:r>
            <a:endParaRPr lang="vi-VN">
              <a:solidFill>
                <a:schemeClr val="l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1AF345-B576-E320-212B-DDE54A54B222}"/>
              </a:ext>
            </a:extLst>
          </p:cNvPr>
          <p:cNvSpPr/>
          <p:nvPr/>
        </p:nvSpPr>
        <p:spPr>
          <a:xfrm>
            <a:off x="1446273" y="3189735"/>
            <a:ext cx="1918073" cy="47147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Lê </a:t>
            </a:r>
            <a:r>
              <a:rPr lang="en-US" sz="16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Phước</a:t>
            </a:r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Duy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42ECBF-85B6-BA82-3B48-7708CC02BC48}"/>
              </a:ext>
            </a:extLst>
          </p:cNvPr>
          <p:cNvSpPr txBox="1"/>
          <p:nvPr/>
        </p:nvSpPr>
        <p:spPr>
          <a:xfrm>
            <a:off x="3535679" y="3090675"/>
            <a:ext cx="5363391" cy="190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Thiết kế sơ đồ </a:t>
            </a:r>
            <a:r>
              <a:rPr lang="vi-VN" sz="16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Usecase</a:t>
            </a: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Phát triển</a:t>
            </a: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vi-VN" sz="16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Hỗ trợ Server.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6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</a:t>
            </a: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hệ thống, chỉnh sửa sai sót.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Viết báo cáo, làm </a:t>
            </a:r>
            <a:r>
              <a:rPr lang="vi-VN" sz="16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slide</a:t>
            </a: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" name="Rectangle 13">
            <a:extLst>
              <a:ext uri="{FF2B5EF4-FFF2-40B4-BE49-F238E27FC236}">
                <a16:creationId xmlns:a16="http://schemas.microsoft.com/office/drawing/2014/main" id="{0C2FB99B-A4D2-5A45-AB1C-719BB257F1B1}"/>
              </a:ext>
            </a:extLst>
          </p:cNvPr>
          <p:cNvSpPr/>
          <p:nvPr/>
        </p:nvSpPr>
        <p:spPr>
          <a:xfrm>
            <a:off x="1446273" y="942075"/>
            <a:ext cx="1918073" cy="47147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Huỳnh Văn Lộc</a:t>
            </a:r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4D2867A6-535D-A9AF-A836-67E25127AFD6}"/>
              </a:ext>
            </a:extLst>
          </p:cNvPr>
          <p:cNvSpPr txBox="1"/>
          <p:nvPr/>
        </p:nvSpPr>
        <p:spPr>
          <a:xfrm>
            <a:off x="3535680" y="843015"/>
            <a:ext cx="5161280" cy="190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Thiết kế cơ sở dữ liệu.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6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</a:t>
            </a: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hệ thống, chỉnh sửa sai sót</a:t>
            </a:r>
            <a:r>
              <a:rPr lang="en-US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vi-VN" sz="16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Phát triển Server.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Hỗ trợ </a:t>
            </a:r>
            <a:r>
              <a:rPr lang="vi-VN" sz="16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Viết báo cáo, làm </a:t>
            </a:r>
            <a:r>
              <a:rPr lang="vi-VN" sz="160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slide</a:t>
            </a:r>
            <a:r>
              <a:rPr lang="vi-VN" sz="16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471464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25;p41">
            <a:extLst>
              <a:ext uri="{FF2B5EF4-FFF2-40B4-BE49-F238E27FC236}">
                <a16:creationId xmlns:a16="http://schemas.microsoft.com/office/drawing/2014/main" id="{6C76E6CF-62B7-AEAA-03B2-B67F4125B62B}"/>
              </a:ext>
            </a:extLst>
          </p:cNvPr>
          <p:cNvSpPr txBox="1">
            <a:spLocks/>
          </p:cNvSpPr>
          <p:nvPr/>
        </p:nvSpPr>
        <p:spPr>
          <a:xfrm>
            <a:off x="1338000" y="288063"/>
            <a:ext cx="6801933" cy="76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 sở lý thuyết</a:t>
            </a:r>
            <a:endParaRPr lang="en-US">
              <a:solidFill>
                <a:schemeClr val="accen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" name="Google Shape;2314;p43">
            <a:extLst>
              <a:ext uri="{FF2B5EF4-FFF2-40B4-BE49-F238E27FC236}">
                <a16:creationId xmlns:a16="http://schemas.microsoft.com/office/drawing/2014/main" id="{B803ABD9-D04E-310A-BE5C-239B78F5ABFC}"/>
              </a:ext>
            </a:extLst>
          </p:cNvPr>
          <p:cNvGrpSpPr/>
          <p:nvPr/>
        </p:nvGrpSpPr>
        <p:grpSpPr>
          <a:xfrm>
            <a:off x="332016" y="234161"/>
            <a:ext cx="892115" cy="873972"/>
            <a:chOff x="332016" y="148862"/>
            <a:chExt cx="1245900" cy="1245900"/>
          </a:xfrm>
        </p:grpSpPr>
        <p:sp>
          <p:nvSpPr>
            <p:cNvPr id="6" name="Google Shape;2315;p43">
              <a:extLst>
                <a:ext uri="{FF2B5EF4-FFF2-40B4-BE49-F238E27FC236}">
                  <a16:creationId xmlns:a16="http://schemas.microsoft.com/office/drawing/2014/main" id="{63266B92-EF74-8CD4-8261-49D98D000AA2}"/>
                </a:ext>
              </a:extLst>
            </p:cNvPr>
            <p:cNvSpPr/>
            <p:nvPr/>
          </p:nvSpPr>
          <p:spPr>
            <a:xfrm>
              <a:off x="332016" y="148862"/>
              <a:ext cx="1245900" cy="12459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16;p43">
              <a:extLst>
                <a:ext uri="{FF2B5EF4-FFF2-40B4-BE49-F238E27FC236}">
                  <a16:creationId xmlns:a16="http://schemas.microsoft.com/office/drawing/2014/main" id="{C5E0EA3C-5BD5-73A0-0046-E734D8CB876C}"/>
                </a:ext>
              </a:extLst>
            </p:cNvPr>
            <p:cNvSpPr/>
            <p:nvPr/>
          </p:nvSpPr>
          <p:spPr>
            <a:xfrm>
              <a:off x="439866" y="256800"/>
              <a:ext cx="1030200" cy="1030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317;p43">
            <a:extLst>
              <a:ext uri="{FF2B5EF4-FFF2-40B4-BE49-F238E27FC236}">
                <a16:creationId xmlns:a16="http://schemas.microsoft.com/office/drawing/2014/main" id="{91B9384F-D9AF-F3E7-9DC1-743764018004}"/>
              </a:ext>
            </a:extLst>
          </p:cNvPr>
          <p:cNvSpPr txBox="1"/>
          <p:nvPr/>
        </p:nvSpPr>
        <p:spPr>
          <a:xfrm>
            <a:off x="457605" y="486182"/>
            <a:ext cx="632872" cy="367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Barlow Semi Condensed Medium"/>
                <a:sym typeface="Barlow Semi Condensed Medium"/>
              </a:rPr>
              <a:t>03</a:t>
            </a:r>
            <a:endParaRPr lang="vi-VN">
              <a:solidFill>
                <a:schemeClr val="l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860E8D-F66B-E1AF-8EA8-40594C36090A}"/>
              </a:ext>
            </a:extLst>
          </p:cNvPr>
          <p:cNvSpPr txBox="1"/>
          <p:nvPr/>
        </p:nvSpPr>
        <p:spPr>
          <a:xfrm>
            <a:off x="7726680" y="27051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2" name="Hình ảnh 11">
            <a:extLst>
              <a:ext uri="{FF2B5EF4-FFF2-40B4-BE49-F238E27FC236}">
                <a16:creationId xmlns:a16="http://schemas.microsoft.com/office/drawing/2014/main" id="{A32E90FC-C59C-AF24-8F65-ADEB806E64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75392" y="1099558"/>
            <a:ext cx="5393216" cy="3329390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D852E5-FE9F-7710-003D-69C4B366D6EF}"/>
              </a:ext>
            </a:extLst>
          </p:cNvPr>
          <p:cNvSpPr txBox="1"/>
          <p:nvPr/>
        </p:nvSpPr>
        <p:spPr>
          <a:xfrm>
            <a:off x="2906849" y="4364429"/>
            <a:ext cx="3330303" cy="568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Kiến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trúc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MVC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Spring Boot</a:t>
            </a:r>
          </a:p>
        </p:txBody>
      </p:sp>
    </p:spTree>
    <p:extLst>
      <p:ext uri="{BB962C8B-B14F-4D97-AF65-F5344CB8AC3E}">
        <p14:creationId xmlns:p14="http://schemas.microsoft.com/office/powerpoint/2010/main" val="215142007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25;p41">
            <a:extLst>
              <a:ext uri="{FF2B5EF4-FFF2-40B4-BE49-F238E27FC236}">
                <a16:creationId xmlns:a16="http://schemas.microsoft.com/office/drawing/2014/main" id="{6C76E6CF-62B7-AEAA-03B2-B67F4125B62B}"/>
              </a:ext>
            </a:extLst>
          </p:cNvPr>
          <p:cNvSpPr txBox="1">
            <a:spLocks/>
          </p:cNvSpPr>
          <p:nvPr/>
        </p:nvSpPr>
        <p:spPr>
          <a:xfrm>
            <a:off x="1338000" y="288063"/>
            <a:ext cx="6801933" cy="76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 sở lý thuyết</a:t>
            </a:r>
            <a:endParaRPr lang="en-US">
              <a:solidFill>
                <a:schemeClr val="accen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" name="Google Shape;2314;p43">
            <a:extLst>
              <a:ext uri="{FF2B5EF4-FFF2-40B4-BE49-F238E27FC236}">
                <a16:creationId xmlns:a16="http://schemas.microsoft.com/office/drawing/2014/main" id="{B803ABD9-D04E-310A-BE5C-239B78F5ABFC}"/>
              </a:ext>
            </a:extLst>
          </p:cNvPr>
          <p:cNvGrpSpPr/>
          <p:nvPr/>
        </p:nvGrpSpPr>
        <p:grpSpPr>
          <a:xfrm>
            <a:off x="332016" y="234161"/>
            <a:ext cx="892115" cy="873972"/>
            <a:chOff x="332016" y="148862"/>
            <a:chExt cx="1245900" cy="1245900"/>
          </a:xfrm>
        </p:grpSpPr>
        <p:sp>
          <p:nvSpPr>
            <p:cNvPr id="6" name="Google Shape;2315;p43">
              <a:extLst>
                <a:ext uri="{FF2B5EF4-FFF2-40B4-BE49-F238E27FC236}">
                  <a16:creationId xmlns:a16="http://schemas.microsoft.com/office/drawing/2014/main" id="{63266B92-EF74-8CD4-8261-49D98D000AA2}"/>
                </a:ext>
              </a:extLst>
            </p:cNvPr>
            <p:cNvSpPr/>
            <p:nvPr/>
          </p:nvSpPr>
          <p:spPr>
            <a:xfrm>
              <a:off x="332016" y="148862"/>
              <a:ext cx="1245900" cy="12459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16;p43">
              <a:extLst>
                <a:ext uri="{FF2B5EF4-FFF2-40B4-BE49-F238E27FC236}">
                  <a16:creationId xmlns:a16="http://schemas.microsoft.com/office/drawing/2014/main" id="{C5E0EA3C-5BD5-73A0-0046-E734D8CB876C}"/>
                </a:ext>
              </a:extLst>
            </p:cNvPr>
            <p:cNvSpPr/>
            <p:nvPr/>
          </p:nvSpPr>
          <p:spPr>
            <a:xfrm>
              <a:off x="439866" y="256800"/>
              <a:ext cx="1030200" cy="1030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317;p43">
            <a:extLst>
              <a:ext uri="{FF2B5EF4-FFF2-40B4-BE49-F238E27FC236}">
                <a16:creationId xmlns:a16="http://schemas.microsoft.com/office/drawing/2014/main" id="{91B9384F-D9AF-F3E7-9DC1-743764018004}"/>
              </a:ext>
            </a:extLst>
          </p:cNvPr>
          <p:cNvSpPr txBox="1"/>
          <p:nvPr/>
        </p:nvSpPr>
        <p:spPr>
          <a:xfrm>
            <a:off x="457605" y="486182"/>
            <a:ext cx="632872" cy="367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Barlow Semi Condensed Medium"/>
                <a:sym typeface="Barlow Semi Condensed Medium"/>
              </a:rPr>
              <a:t>03</a:t>
            </a:r>
            <a:endParaRPr lang="vi-VN">
              <a:solidFill>
                <a:schemeClr val="lt1"/>
              </a:solidFill>
            </a:endParaRPr>
          </a:p>
        </p:txBody>
      </p:sp>
      <p:sp>
        <p:nvSpPr>
          <p:cNvPr id="3" name="Google Shape;2178;p39">
            <a:extLst>
              <a:ext uri="{FF2B5EF4-FFF2-40B4-BE49-F238E27FC236}">
                <a16:creationId xmlns:a16="http://schemas.microsoft.com/office/drawing/2014/main" id="{0E00670D-43E7-9D27-AC39-803F85CD63B5}"/>
              </a:ext>
            </a:extLst>
          </p:cNvPr>
          <p:cNvSpPr txBox="1">
            <a:spLocks noGrp="1"/>
          </p:cNvSpPr>
          <p:nvPr/>
        </p:nvSpPr>
        <p:spPr>
          <a:xfrm>
            <a:off x="409241" y="1187658"/>
            <a:ext cx="7881946" cy="1547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algn="just"/>
            <a:r>
              <a:rPr lang="vi-VN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WebSocket là một giao thức truyền tải dữ liệu hai chiều, cho phép truyền tải dữ liệu trong thời gian thực giữa </a:t>
            </a:r>
            <a:r>
              <a:rPr lang="en-US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Client – Server, </a:t>
            </a:r>
            <a:r>
              <a:rPr lang="vi-VN" sz="20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tạo một kết nối hiệu quả và ít tốn kém, được ứng dụng rộng rãi trong các ứng dụng thời gian thực.</a:t>
            </a:r>
            <a:endParaRPr lang="en" sz="20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" name="Hình ảnh 13">
            <a:extLst>
              <a:ext uri="{FF2B5EF4-FFF2-40B4-BE49-F238E27FC236}">
                <a16:creationId xmlns:a16="http://schemas.microsoft.com/office/drawing/2014/main" id="{4161A216-EEF0-EB41-D6A9-78E0B54CA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070" y="2715260"/>
            <a:ext cx="6051861" cy="187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2370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lient Server là gì? Tìm hiểu mô hình Client Server từ A - Z">
            <a:extLst>
              <a:ext uri="{FF2B5EF4-FFF2-40B4-BE49-F238E27FC236}">
                <a16:creationId xmlns:a16="http://schemas.microsoft.com/office/drawing/2014/main" id="{388EE459-0FAD-87DF-5F92-91BABE7D22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5" r="14082" b="6684"/>
          <a:stretch/>
        </p:blipFill>
        <p:spPr bwMode="auto">
          <a:xfrm>
            <a:off x="2329313" y="1053135"/>
            <a:ext cx="5005138" cy="3181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14">
            <a:extLst>
              <a:ext uri="{FF2B5EF4-FFF2-40B4-BE49-F238E27FC236}">
                <a16:creationId xmlns:a16="http://schemas.microsoft.com/office/drawing/2014/main" id="{37EFAD4F-93F8-A099-5F3D-24B1A254DC09}"/>
              </a:ext>
            </a:extLst>
          </p:cNvPr>
          <p:cNvSpPr txBox="1"/>
          <p:nvPr/>
        </p:nvSpPr>
        <p:spPr>
          <a:xfrm>
            <a:off x="2137670" y="4090365"/>
            <a:ext cx="5388425" cy="568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vi-VN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Hệ thống được thiết kế theo mô hình </a:t>
            </a:r>
            <a:r>
              <a:rPr lang="vi-VN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vi-VN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Server </a:t>
            </a:r>
          </a:p>
        </p:txBody>
      </p:sp>
      <p:sp>
        <p:nvSpPr>
          <p:cNvPr id="16" name="Google Shape;2225;p41">
            <a:extLst>
              <a:ext uri="{FF2B5EF4-FFF2-40B4-BE49-F238E27FC236}">
                <a16:creationId xmlns:a16="http://schemas.microsoft.com/office/drawing/2014/main" id="{79A3D6D6-2970-EEE7-D4AC-17D647294FE1}"/>
              </a:ext>
            </a:extLst>
          </p:cNvPr>
          <p:cNvSpPr txBox="1">
            <a:spLocks/>
          </p:cNvSpPr>
          <p:nvPr/>
        </p:nvSpPr>
        <p:spPr>
          <a:xfrm>
            <a:off x="1338000" y="288063"/>
            <a:ext cx="6801933" cy="76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thuyết</a:t>
            </a:r>
            <a:endParaRPr lang="en-US">
              <a:solidFill>
                <a:schemeClr val="accen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7" name="Google Shape;2314;p43">
            <a:extLst>
              <a:ext uri="{FF2B5EF4-FFF2-40B4-BE49-F238E27FC236}">
                <a16:creationId xmlns:a16="http://schemas.microsoft.com/office/drawing/2014/main" id="{4A1B20A6-AA07-3706-A47D-6CB636F73686}"/>
              </a:ext>
            </a:extLst>
          </p:cNvPr>
          <p:cNvGrpSpPr/>
          <p:nvPr/>
        </p:nvGrpSpPr>
        <p:grpSpPr>
          <a:xfrm>
            <a:off x="332016" y="234161"/>
            <a:ext cx="892115" cy="873972"/>
            <a:chOff x="332016" y="148862"/>
            <a:chExt cx="1245900" cy="1245900"/>
          </a:xfrm>
        </p:grpSpPr>
        <p:sp>
          <p:nvSpPr>
            <p:cNvPr id="18" name="Google Shape;2315;p43">
              <a:extLst>
                <a:ext uri="{FF2B5EF4-FFF2-40B4-BE49-F238E27FC236}">
                  <a16:creationId xmlns:a16="http://schemas.microsoft.com/office/drawing/2014/main" id="{A9C36C9B-9491-1455-4693-45B7041917C0}"/>
                </a:ext>
              </a:extLst>
            </p:cNvPr>
            <p:cNvSpPr/>
            <p:nvPr/>
          </p:nvSpPr>
          <p:spPr>
            <a:xfrm>
              <a:off x="332016" y="148862"/>
              <a:ext cx="1245900" cy="12459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316;p43">
              <a:extLst>
                <a:ext uri="{FF2B5EF4-FFF2-40B4-BE49-F238E27FC236}">
                  <a16:creationId xmlns:a16="http://schemas.microsoft.com/office/drawing/2014/main" id="{9E6CEAEA-B985-FFC4-B2DB-F027BD33ABD5}"/>
                </a:ext>
              </a:extLst>
            </p:cNvPr>
            <p:cNvSpPr/>
            <p:nvPr/>
          </p:nvSpPr>
          <p:spPr>
            <a:xfrm>
              <a:off x="439866" y="256800"/>
              <a:ext cx="1030200" cy="1030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317;p43">
            <a:extLst>
              <a:ext uri="{FF2B5EF4-FFF2-40B4-BE49-F238E27FC236}">
                <a16:creationId xmlns:a16="http://schemas.microsoft.com/office/drawing/2014/main" id="{8434B788-3C5E-47DD-0EC1-E21E4658F776}"/>
              </a:ext>
            </a:extLst>
          </p:cNvPr>
          <p:cNvSpPr txBox="1"/>
          <p:nvPr/>
        </p:nvSpPr>
        <p:spPr>
          <a:xfrm>
            <a:off x="457605" y="486182"/>
            <a:ext cx="632872" cy="367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Barlow Semi Condensed Medium"/>
                <a:sym typeface="Barlow Semi Condensed Medium"/>
              </a:rPr>
              <a:t>03</a:t>
            </a:r>
            <a:endParaRPr lang="vi-VN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93395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25;p41">
            <a:extLst>
              <a:ext uri="{FF2B5EF4-FFF2-40B4-BE49-F238E27FC236}">
                <a16:creationId xmlns:a16="http://schemas.microsoft.com/office/drawing/2014/main" id="{6C76E6CF-62B7-AEAA-03B2-B67F4125B62B}"/>
              </a:ext>
            </a:extLst>
          </p:cNvPr>
          <p:cNvSpPr txBox="1">
            <a:spLocks/>
          </p:cNvSpPr>
          <p:nvPr/>
        </p:nvSpPr>
        <p:spPr>
          <a:xfrm>
            <a:off x="1338000" y="288063"/>
            <a:ext cx="6801933" cy="76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thuyết</a:t>
            </a:r>
            <a:endParaRPr lang="en-US">
              <a:solidFill>
                <a:schemeClr val="accen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" name="Google Shape;2314;p43">
            <a:extLst>
              <a:ext uri="{FF2B5EF4-FFF2-40B4-BE49-F238E27FC236}">
                <a16:creationId xmlns:a16="http://schemas.microsoft.com/office/drawing/2014/main" id="{B803ABD9-D04E-310A-BE5C-239B78F5ABFC}"/>
              </a:ext>
            </a:extLst>
          </p:cNvPr>
          <p:cNvGrpSpPr/>
          <p:nvPr/>
        </p:nvGrpSpPr>
        <p:grpSpPr>
          <a:xfrm>
            <a:off x="332016" y="234161"/>
            <a:ext cx="892115" cy="873972"/>
            <a:chOff x="332016" y="148862"/>
            <a:chExt cx="1245900" cy="1245900"/>
          </a:xfrm>
        </p:grpSpPr>
        <p:sp>
          <p:nvSpPr>
            <p:cNvPr id="6" name="Google Shape;2315;p43">
              <a:extLst>
                <a:ext uri="{FF2B5EF4-FFF2-40B4-BE49-F238E27FC236}">
                  <a16:creationId xmlns:a16="http://schemas.microsoft.com/office/drawing/2014/main" id="{63266B92-EF74-8CD4-8261-49D98D000AA2}"/>
                </a:ext>
              </a:extLst>
            </p:cNvPr>
            <p:cNvSpPr/>
            <p:nvPr/>
          </p:nvSpPr>
          <p:spPr>
            <a:xfrm>
              <a:off x="332016" y="148862"/>
              <a:ext cx="1245900" cy="12459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16;p43">
              <a:extLst>
                <a:ext uri="{FF2B5EF4-FFF2-40B4-BE49-F238E27FC236}">
                  <a16:creationId xmlns:a16="http://schemas.microsoft.com/office/drawing/2014/main" id="{C5E0EA3C-5BD5-73A0-0046-E734D8CB876C}"/>
                </a:ext>
              </a:extLst>
            </p:cNvPr>
            <p:cNvSpPr/>
            <p:nvPr/>
          </p:nvSpPr>
          <p:spPr>
            <a:xfrm>
              <a:off x="439866" y="256800"/>
              <a:ext cx="1030200" cy="1030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317;p43">
            <a:extLst>
              <a:ext uri="{FF2B5EF4-FFF2-40B4-BE49-F238E27FC236}">
                <a16:creationId xmlns:a16="http://schemas.microsoft.com/office/drawing/2014/main" id="{91B9384F-D9AF-F3E7-9DC1-743764018004}"/>
              </a:ext>
            </a:extLst>
          </p:cNvPr>
          <p:cNvSpPr txBox="1"/>
          <p:nvPr/>
        </p:nvSpPr>
        <p:spPr>
          <a:xfrm>
            <a:off x="457605" y="486182"/>
            <a:ext cx="632872" cy="367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  <a:latin typeface="Barlow Semi Condensed Medium"/>
                <a:sym typeface="Barlow Semi Condensed Medium"/>
              </a:rPr>
              <a:t>03</a:t>
            </a:r>
            <a:endParaRPr lang="vi-VN">
              <a:solidFill>
                <a:schemeClr val="lt1"/>
              </a:solidFill>
            </a:endParaRPr>
          </a:p>
        </p:txBody>
      </p:sp>
      <p:pic>
        <p:nvPicPr>
          <p:cNvPr id="3" name="Hình ảnh 2" descr="A diagram of a network&#10;&#10;Description automatically generated">
            <a:extLst>
              <a:ext uri="{FF2B5EF4-FFF2-40B4-BE49-F238E27FC236}">
                <a16:creationId xmlns:a16="http://schemas.microsoft.com/office/drawing/2014/main" id="{EC5426C4-B3ED-40B8-9A36-FE6A9C0C27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76" y="2013379"/>
            <a:ext cx="8685846" cy="225397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12">
            <a:extLst>
              <a:ext uri="{FF2B5EF4-FFF2-40B4-BE49-F238E27FC236}">
                <a16:creationId xmlns:a16="http://schemas.microsoft.com/office/drawing/2014/main" id="{71DF29BA-32FB-6D2A-B74C-5F640C507783}"/>
              </a:ext>
            </a:extLst>
          </p:cNvPr>
          <p:cNvSpPr txBox="1"/>
          <p:nvPr/>
        </p:nvSpPr>
        <p:spPr>
          <a:xfrm>
            <a:off x="3313429" y="4121771"/>
            <a:ext cx="2517140" cy="568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xử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tán</a:t>
            </a:r>
            <a:endParaRPr lang="en-US" sz="1800" b="1" i="1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10325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25;p41">
            <a:extLst>
              <a:ext uri="{FF2B5EF4-FFF2-40B4-BE49-F238E27FC236}">
                <a16:creationId xmlns:a16="http://schemas.microsoft.com/office/drawing/2014/main" id="{6C76E6CF-62B7-AEAA-03B2-B67F4125B62B}"/>
              </a:ext>
            </a:extLst>
          </p:cNvPr>
          <p:cNvSpPr txBox="1">
            <a:spLocks/>
          </p:cNvSpPr>
          <p:nvPr/>
        </p:nvSpPr>
        <p:spPr>
          <a:xfrm>
            <a:off x="983831" y="26437"/>
            <a:ext cx="6801933" cy="589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</a:t>
            </a:r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sz="360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600" err="1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kế</a:t>
            </a:r>
            <a:endParaRPr lang="en-US" sz="3600">
              <a:solidFill>
                <a:schemeClr val="accent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8" name="Google Shape;2314;p43">
            <a:extLst>
              <a:ext uri="{FF2B5EF4-FFF2-40B4-BE49-F238E27FC236}">
                <a16:creationId xmlns:a16="http://schemas.microsoft.com/office/drawing/2014/main" id="{B803ABD9-D04E-310A-BE5C-239B78F5ABFC}"/>
              </a:ext>
            </a:extLst>
          </p:cNvPr>
          <p:cNvGrpSpPr/>
          <p:nvPr/>
        </p:nvGrpSpPr>
        <p:grpSpPr>
          <a:xfrm>
            <a:off x="307868" y="73174"/>
            <a:ext cx="626489" cy="656642"/>
            <a:chOff x="332016" y="148862"/>
            <a:chExt cx="1245900" cy="1245900"/>
          </a:xfrm>
        </p:grpSpPr>
        <p:sp>
          <p:nvSpPr>
            <p:cNvPr id="6" name="Google Shape;2315;p43">
              <a:extLst>
                <a:ext uri="{FF2B5EF4-FFF2-40B4-BE49-F238E27FC236}">
                  <a16:creationId xmlns:a16="http://schemas.microsoft.com/office/drawing/2014/main" id="{63266B92-EF74-8CD4-8261-49D98D000AA2}"/>
                </a:ext>
              </a:extLst>
            </p:cNvPr>
            <p:cNvSpPr/>
            <p:nvPr/>
          </p:nvSpPr>
          <p:spPr>
            <a:xfrm>
              <a:off x="332016" y="148862"/>
              <a:ext cx="1245900" cy="12459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16;p43">
              <a:extLst>
                <a:ext uri="{FF2B5EF4-FFF2-40B4-BE49-F238E27FC236}">
                  <a16:creationId xmlns:a16="http://schemas.microsoft.com/office/drawing/2014/main" id="{C5E0EA3C-5BD5-73A0-0046-E734D8CB876C}"/>
                </a:ext>
              </a:extLst>
            </p:cNvPr>
            <p:cNvSpPr/>
            <p:nvPr/>
          </p:nvSpPr>
          <p:spPr>
            <a:xfrm>
              <a:off x="439866" y="256800"/>
              <a:ext cx="1030200" cy="1030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317;p43">
            <a:extLst>
              <a:ext uri="{FF2B5EF4-FFF2-40B4-BE49-F238E27FC236}">
                <a16:creationId xmlns:a16="http://schemas.microsoft.com/office/drawing/2014/main" id="{91B9384F-D9AF-F3E7-9DC1-743764018004}"/>
              </a:ext>
            </a:extLst>
          </p:cNvPr>
          <p:cNvSpPr txBox="1"/>
          <p:nvPr/>
        </p:nvSpPr>
        <p:spPr>
          <a:xfrm>
            <a:off x="369063" y="244702"/>
            <a:ext cx="512133" cy="310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Barlow Semi Condensed Medium"/>
                <a:sym typeface="Barlow Semi Condensed Medium"/>
              </a:rPr>
              <a:t>03</a:t>
            </a:r>
            <a:endParaRPr lang="vi-VN" sz="2400">
              <a:solidFill>
                <a:schemeClr val="lt1"/>
              </a:solidFill>
            </a:endParaRPr>
          </a:p>
        </p:txBody>
      </p:sp>
      <p:pic>
        <p:nvPicPr>
          <p:cNvPr id="3" name="Hình ảnh 2" descr="A diagram of a game&#10;&#10;Description automatically generated">
            <a:extLst>
              <a:ext uri="{FF2B5EF4-FFF2-40B4-BE49-F238E27FC236}">
                <a16:creationId xmlns:a16="http://schemas.microsoft.com/office/drawing/2014/main" id="{F33A6674-0C5C-7BB5-0B78-EBEA962433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604" y="673021"/>
            <a:ext cx="5444793" cy="385815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14">
            <a:extLst>
              <a:ext uri="{FF2B5EF4-FFF2-40B4-BE49-F238E27FC236}">
                <a16:creationId xmlns:a16="http://schemas.microsoft.com/office/drawing/2014/main" id="{69D13231-1A1A-7389-8B1E-8CCB29840A84}"/>
              </a:ext>
            </a:extLst>
          </p:cNvPr>
          <p:cNvSpPr txBox="1"/>
          <p:nvPr/>
        </p:nvSpPr>
        <p:spPr>
          <a:xfrm>
            <a:off x="3854603" y="4512310"/>
            <a:ext cx="2423431" cy="568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vi-VN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Biểu đồ lớp phía </a:t>
            </a:r>
            <a:r>
              <a:rPr lang="vi-VN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Client</a:t>
            </a:r>
            <a:endParaRPr lang="vi-VN" sz="1800" b="1" i="1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Hình ảnh 11" descr="Ảnh có chứa văn bản, ảnh chụp màn hình, biểu đồ, Phông chữ&#10;&#10;Mô tả được tạo tự động">
            <a:extLst>
              <a:ext uri="{FF2B5EF4-FFF2-40B4-BE49-F238E27FC236}">
                <a16:creationId xmlns:a16="http://schemas.microsoft.com/office/drawing/2014/main" id="{81959799-7D82-BEDF-6390-71F4243927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286" y="702185"/>
            <a:ext cx="5883428" cy="3799828"/>
          </a:xfrm>
          <a:prstGeom prst="rect">
            <a:avLst/>
          </a:prstGeom>
        </p:spPr>
      </p:pic>
      <p:sp>
        <p:nvSpPr>
          <p:cNvPr id="13" name="TextBox 14">
            <a:extLst>
              <a:ext uri="{FF2B5EF4-FFF2-40B4-BE49-F238E27FC236}">
                <a16:creationId xmlns:a16="http://schemas.microsoft.com/office/drawing/2014/main" id="{7447E362-FF3D-D27F-5164-1C762CC4DC6D}"/>
              </a:ext>
            </a:extLst>
          </p:cNvPr>
          <p:cNvSpPr txBox="1"/>
          <p:nvPr/>
        </p:nvSpPr>
        <p:spPr>
          <a:xfrm>
            <a:off x="3757236" y="4512310"/>
            <a:ext cx="2618164" cy="568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vi-VN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Biểu đồ lớp phía Server</a:t>
            </a:r>
          </a:p>
        </p:txBody>
      </p:sp>
      <p:pic>
        <p:nvPicPr>
          <p:cNvPr id="15" name="Hình ảnh 14">
            <a:extLst>
              <a:ext uri="{FF2B5EF4-FFF2-40B4-BE49-F238E27FC236}">
                <a16:creationId xmlns:a16="http://schemas.microsoft.com/office/drawing/2014/main" id="{F70C3CBD-12E7-3C8F-3BED-E74ECFA964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43518" y="874595"/>
            <a:ext cx="6656964" cy="345500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2">
            <a:extLst>
              <a:ext uri="{FF2B5EF4-FFF2-40B4-BE49-F238E27FC236}">
                <a16:creationId xmlns:a16="http://schemas.microsoft.com/office/drawing/2014/main" id="{CF9E5C6B-02B4-0F69-C5F8-41A4684199C0}"/>
              </a:ext>
            </a:extLst>
          </p:cNvPr>
          <p:cNvSpPr txBox="1"/>
          <p:nvPr/>
        </p:nvSpPr>
        <p:spPr>
          <a:xfrm>
            <a:off x="4277648" y="4512310"/>
            <a:ext cx="1577340" cy="568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Cơ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sz="1800" b="1" i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b="1" i="1" err="1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liệu</a:t>
            </a:r>
            <a:endParaRPr lang="en-US" sz="1800" b="1" i="1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617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xit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3" grpId="0"/>
      <p:bldP spid="17" grpId="0"/>
      <p:bldP spid="17" grpId="1"/>
      <p:bldP spid="17" grpId="2"/>
    </p:bldLst>
  </p:timing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15a1633-be32-41c2-8390-140a8391aaf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822CDE97A2BF4E904AB9DD5C78B902" ma:contentTypeVersion="8" ma:contentTypeDescription="Create a new document." ma:contentTypeScope="" ma:versionID="1f2a55e6725286b3c923fea28960ecc1">
  <xsd:schema xmlns:xsd="http://www.w3.org/2001/XMLSchema" xmlns:xs="http://www.w3.org/2001/XMLSchema" xmlns:p="http://schemas.microsoft.com/office/2006/metadata/properties" xmlns:ns3="515a1633-be32-41c2-8390-140a8391aaff" xmlns:ns4="85d23469-37ff-4cea-8079-fa6295ba7152" targetNamespace="http://schemas.microsoft.com/office/2006/metadata/properties" ma:root="true" ma:fieldsID="3e718d3789583c392ebe11de002f9ea1" ns3:_="" ns4:_="">
    <xsd:import namespace="515a1633-be32-41c2-8390-140a8391aaff"/>
    <xsd:import namespace="85d23469-37ff-4cea-8079-fa6295ba715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5a1633-be32-41c2-8390-140a8391aa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d23469-37ff-4cea-8079-fa6295ba715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C76A08-3146-47B5-8C6A-96D232F146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32D58D-99B2-4196-ABC0-6519DA8D485E}">
  <ds:schemaRefs>
    <ds:schemaRef ds:uri="515a1633-be32-41c2-8390-140a8391aaff"/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85d23469-37ff-4cea-8079-fa6295ba7152"/>
  </ds:schemaRefs>
</ds:datastoreItem>
</file>

<file path=customXml/itemProps3.xml><?xml version="1.0" encoding="utf-8"?>
<ds:datastoreItem xmlns:ds="http://schemas.openxmlformats.org/officeDocument/2006/customXml" ds:itemID="{A79CD558-C918-4524-B6A9-CB80A735D20A}">
  <ds:schemaRefs>
    <ds:schemaRef ds:uri="515a1633-be32-41c2-8390-140a8391aaff"/>
    <ds:schemaRef ds:uri="85d23469-37ff-4cea-8079-fa6295ba715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606</Words>
  <Application>Microsoft Office PowerPoint</Application>
  <PresentationFormat>On-screen Show (16:9)</PresentationFormat>
  <Paragraphs>86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Roboto Condensed Light</vt:lpstr>
      <vt:lpstr>Wingdings</vt:lpstr>
      <vt:lpstr>Fjalla One</vt:lpstr>
      <vt:lpstr>Barlow Semi Condensed Medium</vt:lpstr>
      <vt:lpstr>Times New Roman</vt:lpstr>
      <vt:lpstr>Barlow Semi Condensed</vt:lpstr>
      <vt:lpstr>Technology Consulting by Slidesgo</vt:lpstr>
      <vt:lpstr>BÁO CÁO ĐỒ ÁN PBL4: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Tài liệu tham khảo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Consulting</dc:title>
  <dc:creator>Admin</dc:creator>
  <cp:lastModifiedBy>Lê Phước Duy</cp:lastModifiedBy>
  <cp:revision>3</cp:revision>
  <dcterms:modified xsi:type="dcterms:W3CDTF">2024-01-03T23:24:42Z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0x01010043822CDE97A2BF4E904AB9DD5C78B902</vt:lpwstr>
  </property>
</Properties>
</file>

<file path=docProps/thumbnail.jpeg>
</file>